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ПОЛОЖЕНИЯ ПРОЕКТИРОВАНИЯ ПРЕДПРИЯТИЙ ПО ПРОИЗВОДСТВУ СТРОИТЕЛЬНЫХ МАТЕРИАЛОВ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571480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ru-RU" i="1" u="sng" dirty="0" smtClean="0">
                <a:solidFill>
                  <a:srgbClr val="FF0000"/>
                </a:solidFill>
              </a:rPr>
              <a:t>           В  процессе проектирования выполняется</a:t>
            </a:r>
          </a:p>
          <a:p>
            <a:pPr algn="just"/>
            <a:r>
              <a:rPr lang="ru-RU" dirty="0" smtClean="0"/>
              <a:t>Т</a:t>
            </a:r>
            <a:r>
              <a:rPr lang="ru-RU" dirty="0" smtClean="0"/>
              <a:t>ехнически и технологические расчеты</a:t>
            </a:r>
          </a:p>
          <a:p>
            <a:pPr algn="just"/>
            <a:r>
              <a:rPr lang="ru-RU" dirty="0" smtClean="0"/>
              <a:t>Схемы</a:t>
            </a:r>
          </a:p>
          <a:p>
            <a:pPr algn="just"/>
            <a:r>
              <a:rPr lang="ru-RU" dirty="0" smtClean="0"/>
              <a:t>Графики </a:t>
            </a:r>
          </a:p>
          <a:p>
            <a:pPr algn="just"/>
            <a:r>
              <a:rPr lang="ru-RU" dirty="0" smtClean="0"/>
              <a:t>Пояснительная записка калькуляции</a:t>
            </a:r>
          </a:p>
          <a:p>
            <a:pPr algn="just">
              <a:buNone/>
            </a:pPr>
            <a:r>
              <a:rPr lang="ru-RU" dirty="0" smtClean="0"/>
              <a:t>          Проектирование осуществляется проектными организациями, которые подразделяются на </a:t>
            </a:r>
            <a:r>
              <a:rPr lang="ru-RU" b="1" i="1" u="sng" dirty="0" smtClean="0">
                <a:solidFill>
                  <a:srgbClr val="FF0000"/>
                </a:solidFill>
              </a:rPr>
              <a:t>отраслевые</a:t>
            </a:r>
            <a:r>
              <a:rPr lang="ru-RU" b="1" dirty="0" smtClean="0"/>
              <a:t> и </a:t>
            </a:r>
            <a:r>
              <a:rPr lang="ru-RU" b="1" i="1" u="sng" dirty="0" smtClean="0">
                <a:solidFill>
                  <a:srgbClr val="FF0000"/>
                </a:solidFill>
              </a:rPr>
              <a:t>специализированные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642918"/>
            <a:ext cx="7681914" cy="5500726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             Проект на строительство или реконструкцию предприятия может выполняться в две стадии, в этом случае разрабатывается </a:t>
            </a:r>
            <a:r>
              <a:rPr lang="ru-RU" b="1" i="1" u="sng" dirty="0" smtClean="0">
                <a:solidFill>
                  <a:srgbClr val="FF0000"/>
                </a:solidFill>
              </a:rPr>
              <a:t>технический проект и рабочие чертежи</a:t>
            </a:r>
            <a:r>
              <a:rPr lang="ru-RU" b="1" dirty="0" smtClean="0"/>
              <a:t>, </a:t>
            </a:r>
            <a:r>
              <a:rPr lang="ru-RU" dirty="0" smtClean="0"/>
              <a:t>или в одну стадию, когда разрабатывается </a:t>
            </a:r>
            <a:r>
              <a:rPr lang="ru-RU" b="1" i="1" u="sng" dirty="0" err="1" smtClean="0">
                <a:solidFill>
                  <a:srgbClr val="FF0000"/>
                </a:solidFill>
              </a:rPr>
              <a:t>техно</a:t>
            </a:r>
            <a:r>
              <a:rPr lang="ru-RU" b="1" i="1" u="sng" dirty="0" smtClean="0">
                <a:solidFill>
                  <a:srgbClr val="FF0000"/>
                </a:solidFill>
              </a:rPr>
              <a:t> – рабочий проект</a:t>
            </a:r>
            <a:r>
              <a:rPr lang="ru-RU" u="sng" dirty="0" smtClean="0"/>
              <a:t>. </a:t>
            </a:r>
            <a:r>
              <a:rPr lang="ru-RU" dirty="0" smtClean="0"/>
              <a:t>На стадии технического проекта разрабатываются основные вопросы организации:</a:t>
            </a:r>
          </a:p>
          <a:p>
            <a:pPr algn="just"/>
            <a:r>
              <a:rPr lang="ru-RU" dirty="0" smtClean="0"/>
              <a:t>технологии и экономики производства, принимаются архитектурные и конструктивные решения, </a:t>
            </a:r>
          </a:p>
          <a:p>
            <a:pPr algn="just"/>
            <a:r>
              <a:rPr lang="ru-RU" dirty="0" smtClean="0"/>
              <a:t>составляется смета на строительства и приводится </a:t>
            </a:r>
            <a:r>
              <a:rPr lang="ru-RU" dirty="0" err="1" smtClean="0"/>
              <a:t>технико</a:t>
            </a:r>
            <a:r>
              <a:rPr lang="ru-RU" dirty="0" smtClean="0"/>
              <a:t> – экономическое обоснование.</a:t>
            </a:r>
          </a:p>
          <a:p>
            <a:pPr algn="just"/>
            <a:r>
              <a:rPr lang="ru-RU" dirty="0" smtClean="0"/>
              <a:t> При разработки рабочих чертежей производится уточнение и детализация решений.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500042"/>
            <a:ext cx="7467600" cy="4873752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dirty="0" smtClean="0"/>
              <a:t>             Основным проектным документом на строительство объектов является, как правило, </a:t>
            </a:r>
            <a:r>
              <a:rPr lang="ru-RU" b="1" i="1" u="sng" dirty="0" err="1" smtClean="0">
                <a:solidFill>
                  <a:srgbClr val="FF0000"/>
                </a:solidFill>
              </a:rPr>
              <a:t>технико</a:t>
            </a:r>
            <a:r>
              <a:rPr lang="ru-RU" b="1" i="1" u="sng" dirty="0" smtClean="0">
                <a:solidFill>
                  <a:srgbClr val="FF0000"/>
                </a:solidFill>
              </a:rPr>
              <a:t> – экономическое обоснование строительства. </a:t>
            </a:r>
            <a:r>
              <a:rPr lang="ru-RU" dirty="0" smtClean="0"/>
              <a:t>На основание утвержденного в установленном порядке ТЭО строительства разрабатывается </a:t>
            </a:r>
            <a:r>
              <a:rPr lang="ru-RU" b="1" u="sng" dirty="0" smtClean="0">
                <a:solidFill>
                  <a:srgbClr val="FF0000"/>
                </a:solidFill>
              </a:rPr>
              <a:t>рабочая документация. </a:t>
            </a:r>
          </a:p>
          <a:p>
            <a:pPr algn="just">
              <a:spcBef>
                <a:spcPts val="0"/>
              </a:spcBef>
              <a:buNone/>
            </a:pPr>
            <a:r>
              <a:rPr lang="ru-RU" dirty="0" smtClean="0"/>
              <a:t>             Основным документом, регулирующим правовые и финансовые отношения, взаимные обязательства и ответственность сторон, является </a:t>
            </a:r>
            <a:r>
              <a:rPr lang="ru-RU" b="1" i="1" dirty="0" smtClean="0">
                <a:solidFill>
                  <a:srgbClr val="FF0000"/>
                </a:solidFill>
              </a:rPr>
              <a:t>договор </a:t>
            </a:r>
            <a:r>
              <a:rPr lang="en-US" b="1" i="1" dirty="0" smtClean="0">
                <a:solidFill>
                  <a:srgbClr val="FF0000"/>
                </a:solidFill>
              </a:rPr>
              <a:t>(</a:t>
            </a:r>
            <a:r>
              <a:rPr lang="ru-RU" b="1" i="1" dirty="0" smtClean="0">
                <a:solidFill>
                  <a:srgbClr val="FF0000"/>
                </a:solidFill>
              </a:rPr>
              <a:t>контракт</a:t>
            </a:r>
            <a:r>
              <a:rPr lang="en-US" b="1" i="1" dirty="0" smtClean="0">
                <a:solidFill>
                  <a:srgbClr val="FF0000"/>
                </a:solidFill>
              </a:rPr>
              <a:t>)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r>
              <a:rPr lang="ru-RU" dirty="0" smtClean="0"/>
              <a:t>заключаемый заказчиком с привлекаемым им для разработки проектной документации проектными, проектно – строительными организациями, другими юридическими и физическими лицами. Неотъемлемой частью договора должно быть задание на проектирование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</TotalTime>
  <Words>193</Words>
  <PresentationFormat>Экран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Эркер</vt:lpstr>
      <vt:lpstr>ОСНОВНЫЕ ПОЛОЖЕНИЯ ПРОЕКТИРОВАНИЯ ПРЕДПРИЯТИЙ ПО ПРОИЗВОДСТВУ СТРОИТЕЛЬНЫХ МАТЕРИАЛОВ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ПОЛОЖЕНИЯ ПРОЕКТИРОВАНИЯ ПРЕДПРИЯТИЙ ПО ПРОИЗВОДСТВУ СТРОИТЕЛЬНЫХ МАТЕРИАЛОВ</dc:title>
  <dc:creator>Дана</dc:creator>
  <cp:lastModifiedBy>Дана</cp:lastModifiedBy>
  <cp:revision>2</cp:revision>
  <dcterms:created xsi:type="dcterms:W3CDTF">2020-11-03T12:24:34Z</dcterms:created>
  <dcterms:modified xsi:type="dcterms:W3CDTF">2020-11-03T14:03:39Z</dcterms:modified>
</cp:coreProperties>
</file>